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2" r:id="rId5"/>
    <p:sldId id="283" r:id="rId6"/>
    <p:sldId id="259" r:id="rId7"/>
    <p:sldId id="261" r:id="rId8"/>
    <p:sldId id="262" r:id="rId9"/>
    <p:sldId id="263" r:id="rId10"/>
    <p:sldId id="264" r:id="rId11"/>
    <p:sldId id="265" r:id="rId12"/>
    <p:sldId id="266" r:id="rId13"/>
    <p:sldId id="267" r:id="rId14"/>
    <p:sldId id="268" r:id="rId15"/>
    <p:sldId id="269" r:id="rId16"/>
    <p:sldId id="291" r:id="rId17"/>
    <p:sldId id="292" r:id="rId18"/>
    <p:sldId id="293" r:id="rId19"/>
    <p:sldId id="294" r:id="rId20"/>
    <p:sldId id="295" r:id="rId21"/>
    <p:sldId id="296" r:id="rId22"/>
    <p:sldId id="297" r:id="rId23"/>
    <p:sldId id="298" r:id="rId24"/>
    <p:sldId id="299" r:id="rId25"/>
    <p:sldId id="273" r:id="rId26"/>
    <p:sldId id="278" r:id="rId27"/>
    <p:sldId id="284" r:id="rId28"/>
    <p:sldId id="285" r:id="rId29"/>
    <p:sldId id="286" r:id="rId30"/>
    <p:sldId id="287" r:id="rId31"/>
    <p:sldId id="288" r:id="rId32"/>
    <p:sldId id="290" r:id="rId33"/>
    <p:sldId id="277"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7E9A3-1E3E-488C-8BB0-B806479D4A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8A672AE-2FEE-43A6-A424-1A01FCE287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5CC08F-DE6D-4B2C-BC8B-B02D8527902D}"/>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5" name="Footer Placeholder 4">
            <a:extLst>
              <a:ext uri="{FF2B5EF4-FFF2-40B4-BE49-F238E27FC236}">
                <a16:creationId xmlns:a16="http://schemas.microsoft.com/office/drawing/2014/main" id="{8B9A24C7-E571-4109-BB00-B78D9C5AD4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3CFE4D-ADEA-43DE-AEEB-7EDC92762AAC}"/>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514588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5B4F9-6093-4305-8899-21B3D9A2EE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3A4CEF-FCF2-49B4-9E12-F56B2DC8C8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22CCEF-5EFF-43E8-B80C-0C9B95760C9E}"/>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5" name="Footer Placeholder 4">
            <a:extLst>
              <a:ext uri="{FF2B5EF4-FFF2-40B4-BE49-F238E27FC236}">
                <a16:creationId xmlns:a16="http://schemas.microsoft.com/office/drawing/2014/main" id="{8EF8ED9E-3D17-4E86-ABC1-6B67C5CD20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06E70-49BD-41AA-84B2-56194FF62AB7}"/>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800870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52CD2A-22F2-4434-B9E9-113B1FD175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4E7A32-2F6B-4A2A-9980-6E6AAC8C4B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BB9F54-E918-48D1-967D-158C3FD90019}"/>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5" name="Footer Placeholder 4">
            <a:extLst>
              <a:ext uri="{FF2B5EF4-FFF2-40B4-BE49-F238E27FC236}">
                <a16:creationId xmlns:a16="http://schemas.microsoft.com/office/drawing/2014/main" id="{AEB2FF66-D694-487A-8F8F-9BBA967115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4287BD-9BA2-4321-9EF8-4B0E01775B3F}"/>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4187578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080D-CBCB-48D2-961E-93F9243521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AF7C3A-AAF5-40F5-BDE8-C09A6E9927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5FE8A0-4BF9-4AB8-9A3E-7CFEE7128A0E}"/>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5" name="Footer Placeholder 4">
            <a:extLst>
              <a:ext uri="{FF2B5EF4-FFF2-40B4-BE49-F238E27FC236}">
                <a16:creationId xmlns:a16="http://schemas.microsoft.com/office/drawing/2014/main" id="{04F240D6-128E-4513-BEDF-030ACBF7D1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2AEEFC-0916-4C9B-872C-A3AB1241BBB1}"/>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3458949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6F1CA-94A4-43F0-817A-8250F361C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4E719DD-0E78-4758-96F3-BE71486ED2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7E15C-E852-461C-8BFA-D72556B5B854}"/>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5" name="Footer Placeholder 4">
            <a:extLst>
              <a:ext uri="{FF2B5EF4-FFF2-40B4-BE49-F238E27FC236}">
                <a16:creationId xmlns:a16="http://schemas.microsoft.com/office/drawing/2014/main" id="{7AB81511-F19D-4C70-A28D-925C3BF1C5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45D5EB-5338-4137-AFC4-16E445837FC6}"/>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734250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92A4-814E-4CE1-ACE3-6A465DAC32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4A56BB-E2C9-41A0-9E01-A4366DA8C6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1C2D04-2638-413D-B681-E92D5977D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A4042D-0633-487A-9B57-809B2E0421FA}"/>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6" name="Footer Placeholder 5">
            <a:extLst>
              <a:ext uri="{FF2B5EF4-FFF2-40B4-BE49-F238E27FC236}">
                <a16:creationId xmlns:a16="http://schemas.microsoft.com/office/drawing/2014/main" id="{4874FBC1-5071-43E2-8C3A-E50ABB5CC1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6D0B44-6F56-4FB2-BE75-81D790A0E34A}"/>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2005380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1D02-4891-4838-B7BF-B2ECD5EFFA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250975-841D-4D55-A4E5-1FCC557835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D2D739-1AEA-4505-8207-DB1D66627C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048017-6C54-4222-B6DA-60C0A83E48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77083F-F4ED-4487-9458-223A2AFC96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2FA0590-7E7D-4349-A5EA-968151442F48}"/>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8" name="Footer Placeholder 7">
            <a:extLst>
              <a:ext uri="{FF2B5EF4-FFF2-40B4-BE49-F238E27FC236}">
                <a16:creationId xmlns:a16="http://schemas.microsoft.com/office/drawing/2014/main" id="{AE45A532-2699-4315-9BD1-35A0D33318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89D59FE-C7C2-484F-A759-5BE0B1C958F2}"/>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528182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273C-3EC8-4685-BA4D-7D68103744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21CF6CA-888E-41E3-84CE-6708A40BB3A8}"/>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4" name="Footer Placeholder 3">
            <a:extLst>
              <a:ext uri="{FF2B5EF4-FFF2-40B4-BE49-F238E27FC236}">
                <a16:creationId xmlns:a16="http://schemas.microsoft.com/office/drawing/2014/main" id="{3FB58C27-2EE4-4634-B749-A8AF0175FE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27573A4-1BC8-432A-B0AC-D8B2BD3CDF45}"/>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295174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A464FD-CA71-435D-A923-4D44B8B99630}"/>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3" name="Footer Placeholder 2">
            <a:extLst>
              <a:ext uri="{FF2B5EF4-FFF2-40B4-BE49-F238E27FC236}">
                <a16:creationId xmlns:a16="http://schemas.microsoft.com/office/drawing/2014/main" id="{D4E44BD0-CB84-42F2-8718-6236745B315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EFD0EA-9E0E-4E2A-B5B0-AAB4FB6CBDF0}"/>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7878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9121-C6A2-4B92-A9C4-CB77CBA4E7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248E934-2815-4E52-84D3-B6843061E5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14B9666-3FBB-40EE-999E-FC8F695A12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2D9A0-0135-439B-A308-E13BDDC0A698}"/>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6" name="Footer Placeholder 5">
            <a:extLst>
              <a:ext uri="{FF2B5EF4-FFF2-40B4-BE49-F238E27FC236}">
                <a16:creationId xmlns:a16="http://schemas.microsoft.com/office/drawing/2014/main" id="{0717705E-A9A1-474D-9A48-2573FBAFF9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F72553-BB86-4AA7-BEB0-C62896110293}"/>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2386943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BED8D-A6E9-4041-AB1D-6ABB360A29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19B286-8B8C-442A-AA5F-804F0D366C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C714CE-4F19-4951-943C-CC206B80D9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C8881B-500D-4877-9F2B-3570C2110F5B}"/>
              </a:ext>
            </a:extLst>
          </p:cNvPr>
          <p:cNvSpPr>
            <a:spLocks noGrp="1"/>
          </p:cNvSpPr>
          <p:nvPr>
            <p:ph type="dt" sz="half" idx="10"/>
          </p:nvPr>
        </p:nvSpPr>
        <p:spPr/>
        <p:txBody>
          <a:bodyPr/>
          <a:lstStyle/>
          <a:p>
            <a:fld id="{AA1020D4-BCCC-47F5-A898-00B79FFB51F1}" type="datetimeFigureOut">
              <a:rPr lang="en-IN" smtClean="0"/>
              <a:t>27-09-2022</a:t>
            </a:fld>
            <a:endParaRPr lang="en-IN"/>
          </a:p>
        </p:txBody>
      </p:sp>
      <p:sp>
        <p:nvSpPr>
          <p:cNvPr id="6" name="Footer Placeholder 5">
            <a:extLst>
              <a:ext uri="{FF2B5EF4-FFF2-40B4-BE49-F238E27FC236}">
                <a16:creationId xmlns:a16="http://schemas.microsoft.com/office/drawing/2014/main" id="{27FF08D2-1D80-4144-9F0A-7D875D461C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C5FA7B-B688-45B7-A9BD-061DB8C07B43}"/>
              </a:ext>
            </a:extLst>
          </p:cNvPr>
          <p:cNvSpPr>
            <a:spLocks noGrp="1"/>
          </p:cNvSpPr>
          <p:nvPr>
            <p:ph type="sldNum" sz="quarter" idx="12"/>
          </p:nvPr>
        </p:nvSpPr>
        <p:spPr/>
        <p:txBody>
          <a:bodyPr/>
          <a:lstStyle/>
          <a:p>
            <a:fld id="{6A412D04-F733-45BF-8B8C-5C9F78C26FBA}" type="slidenum">
              <a:rPr lang="en-IN" smtClean="0"/>
              <a:t>‹#›</a:t>
            </a:fld>
            <a:endParaRPr lang="en-IN"/>
          </a:p>
        </p:txBody>
      </p:sp>
    </p:spTree>
    <p:extLst>
      <p:ext uri="{BB962C8B-B14F-4D97-AF65-F5344CB8AC3E}">
        <p14:creationId xmlns:p14="http://schemas.microsoft.com/office/powerpoint/2010/main" val="2900579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B4341A-920C-43CC-8F2A-E09905E4E0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9DB4B1-3D40-4B8B-B5AE-4085491300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C625B7-7AE5-490B-83E7-641F62D7B6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1020D4-BCCC-47F5-A898-00B79FFB51F1}" type="datetimeFigureOut">
              <a:rPr lang="en-IN" smtClean="0"/>
              <a:t>27-09-2022</a:t>
            </a:fld>
            <a:endParaRPr lang="en-IN"/>
          </a:p>
        </p:txBody>
      </p:sp>
      <p:sp>
        <p:nvSpPr>
          <p:cNvPr id="5" name="Footer Placeholder 4">
            <a:extLst>
              <a:ext uri="{FF2B5EF4-FFF2-40B4-BE49-F238E27FC236}">
                <a16:creationId xmlns:a16="http://schemas.microsoft.com/office/drawing/2014/main" id="{988334B2-043F-4A65-8303-CA8AF8EAFE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4668CD-9ACE-4394-A0AF-6AD8AAAD69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12D04-F733-45BF-8B8C-5C9F78C26FBA}" type="slidenum">
              <a:rPr lang="en-IN" smtClean="0"/>
              <a:t>‹#›</a:t>
            </a:fld>
            <a:endParaRPr lang="en-IN"/>
          </a:p>
        </p:txBody>
      </p:sp>
    </p:spTree>
    <p:extLst>
      <p:ext uri="{BB962C8B-B14F-4D97-AF65-F5344CB8AC3E}">
        <p14:creationId xmlns:p14="http://schemas.microsoft.com/office/powerpoint/2010/main" val="252560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DF7F6-163A-40D7-AC90-359A1ECC39ED}"/>
              </a:ext>
            </a:extLst>
          </p:cNvPr>
          <p:cNvSpPr>
            <a:spLocks noGrp="1"/>
          </p:cNvSpPr>
          <p:nvPr>
            <p:ph type="ctrTitle"/>
          </p:nvPr>
        </p:nvSpPr>
        <p:spPr/>
        <p:txBody>
          <a:bodyPr/>
          <a:lstStyle/>
          <a:p>
            <a:r>
              <a:rPr lang="en-IN" sz="2800" b="1" dirty="0">
                <a:latin typeface="Calibri" panose="020F0502020204030204" pitchFamily="34" charset="0"/>
                <a:ea typeface="Calibri" panose="020F0502020204030204" pitchFamily="34" charset="0"/>
                <a:cs typeface="Times New Roman" panose="02020603050405020304" pitchFamily="18" charset="0"/>
              </a:rPr>
              <a:t>MALIGNANT COMMENTS CLASSIFICATION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6BCC3D9A-B84E-49DA-AB8D-DC451494F69F}"/>
              </a:ext>
            </a:extLst>
          </p:cNvPr>
          <p:cNvSpPr>
            <a:spLocks noGrp="1"/>
          </p:cNvSpPr>
          <p:nvPr>
            <p:ph type="subTitle" idx="1"/>
          </p:nvPr>
        </p:nvSpPr>
        <p:spPr>
          <a:xfrm>
            <a:off x="1417982" y="4635708"/>
            <a:ext cx="9144000" cy="1655762"/>
          </a:xfrm>
        </p:spPr>
        <p:txBody>
          <a:bodyPr/>
          <a:lstStyle/>
          <a:p>
            <a:pPr algn="ctr">
              <a:lnSpc>
                <a:spcPct val="107000"/>
              </a:lnSpc>
              <a:spcAft>
                <a:spcPts val="800"/>
              </a:spcAft>
            </a:pPr>
            <a:endPar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ctr">
              <a:lnSpc>
                <a:spcPct val="107000"/>
              </a:lnSpc>
              <a:spcAft>
                <a:spcPts val="800"/>
              </a:spcAft>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Submitted by: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ANISH ANTONY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491202EC-1304-42A8-ABF7-73DF148574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3655" y="1610139"/>
            <a:ext cx="1964690" cy="584200"/>
          </a:xfrm>
          <a:prstGeom prst="rect">
            <a:avLst/>
          </a:prstGeom>
          <a:noFill/>
          <a:ln>
            <a:noFill/>
          </a:ln>
        </p:spPr>
      </p:pic>
    </p:spTree>
    <p:extLst>
      <p:ext uri="{BB962C8B-B14F-4D97-AF65-F5344CB8AC3E}">
        <p14:creationId xmlns:p14="http://schemas.microsoft.com/office/powerpoint/2010/main" val="1031918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F740-CA90-489B-8013-46BB8981B5E8}"/>
              </a:ext>
            </a:extLst>
          </p:cNvPr>
          <p:cNvSpPr>
            <a:spLocks noGrp="1"/>
          </p:cNvSpPr>
          <p:nvPr>
            <p:ph type="title"/>
          </p:nvPr>
        </p:nvSpPr>
        <p:spPr/>
        <p:txBody>
          <a:bodyPr>
            <a:normAutofit/>
          </a:bodyPr>
          <a:lstStyle/>
          <a:p>
            <a:r>
              <a:rPr lang="en-IN" b="1" dirty="0">
                <a:effectLst/>
                <a:latin typeface="Times New Roman" panose="02020603050405020304" pitchFamily="18" charset="0"/>
                <a:ea typeface="Calibri" panose="020F0502020204030204" pitchFamily="34" charset="0"/>
              </a:rPr>
              <a:t>Character Length:</a:t>
            </a:r>
            <a:endParaRPr lang="en-IN" b="1" dirty="0"/>
          </a:p>
        </p:txBody>
      </p:sp>
      <p:sp>
        <p:nvSpPr>
          <p:cNvPr id="3" name="Content Placeholder 2">
            <a:extLst>
              <a:ext uri="{FF2B5EF4-FFF2-40B4-BE49-F238E27FC236}">
                <a16:creationId xmlns:a16="http://schemas.microsoft.com/office/drawing/2014/main" id="{C859B2CF-FD8D-4EDB-95F0-D27FD91DF7C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30F1D8-6130-4FD3-A5E6-F1921C7AE8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4218" y="1834197"/>
            <a:ext cx="6758132" cy="4232680"/>
          </a:xfrm>
          <a:prstGeom prst="rect">
            <a:avLst/>
          </a:prstGeom>
          <a:noFill/>
          <a:ln>
            <a:noFill/>
          </a:ln>
        </p:spPr>
      </p:pic>
    </p:spTree>
    <p:extLst>
      <p:ext uri="{BB962C8B-B14F-4D97-AF65-F5344CB8AC3E}">
        <p14:creationId xmlns:p14="http://schemas.microsoft.com/office/powerpoint/2010/main" val="3879693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52140-2BC1-4A49-A7D1-40140CB704B9}"/>
              </a:ext>
            </a:extLst>
          </p:cNvPr>
          <p:cNvSpPr>
            <a:spLocks noGrp="1"/>
          </p:cNvSpPr>
          <p:nvPr>
            <p:ph type="title"/>
          </p:nvPr>
        </p:nvSpPr>
        <p:spPr/>
        <p:txBody>
          <a:bodyPr>
            <a:normAutofit/>
          </a:bodyPr>
          <a:lstStyle/>
          <a:p>
            <a:r>
              <a:rPr lang="en-IN" b="1" dirty="0">
                <a:effectLst/>
                <a:latin typeface="Times New Roman" panose="02020603050405020304" pitchFamily="18" charset="0"/>
                <a:ea typeface="Calibri" panose="020F0502020204030204" pitchFamily="34" charset="0"/>
              </a:rPr>
              <a:t>Word Length:</a:t>
            </a:r>
            <a:endParaRPr lang="en-IN" b="1" dirty="0"/>
          </a:p>
        </p:txBody>
      </p:sp>
      <p:sp>
        <p:nvSpPr>
          <p:cNvPr id="5" name="Content Placeholder 4">
            <a:extLst>
              <a:ext uri="{FF2B5EF4-FFF2-40B4-BE49-F238E27FC236}">
                <a16:creationId xmlns:a16="http://schemas.microsoft.com/office/drawing/2014/main" id="{EC7CFA64-AF62-40F7-AFC1-66693BBE87A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DC3B30F-BEF0-4B1D-AC03-2ADF6D1E84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4109" y="1834197"/>
            <a:ext cx="6938241" cy="4345484"/>
          </a:xfrm>
          <a:prstGeom prst="rect">
            <a:avLst/>
          </a:prstGeom>
          <a:noFill/>
          <a:ln>
            <a:noFill/>
          </a:ln>
        </p:spPr>
      </p:pic>
    </p:spTree>
    <p:extLst>
      <p:ext uri="{BB962C8B-B14F-4D97-AF65-F5344CB8AC3E}">
        <p14:creationId xmlns:p14="http://schemas.microsoft.com/office/powerpoint/2010/main" val="121183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1E449-C107-4732-A3CE-D1EE24CA698A}"/>
              </a:ext>
            </a:extLst>
          </p:cNvPr>
          <p:cNvSpPr>
            <a:spLocks noGrp="1"/>
          </p:cNvSpPr>
          <p:nvPr>
            <p:ph type="title"/>
          </p:nvPr>
        </p:nvSpPr>
        <p:spPr/>
        <p:txBody>
          <a:bodyPr>
            <a:normAutofit/>
          </a:bodyPr>
          <a:lstStyle/>
          <a:p>
            <a:r>
              <a:rPr lang="en-IN" b="1" dirty="0">
                <a:effectLst/>
                <a:latin typeface="Times New Roman" panose="02020603050405020304" pitchFamily="18" charset="0"/>
                <a:ea typeface="Calibri" panose="020F0502020204030204" pitchFamily="34" charset="0"/>
              </a:rPr>
              <a:t>Word Length vs Character Length:</a:t>
            </a:r>
            <a:endParaRPr lang="en-IN" b="1" dirty="0"/>
          </a:p>
        </p:txBody>
      </p:sp>
      <p:sp>
        <p:nvSpPr>
          <p:cNvPr id="5" name="Content Placeholder 4">
            <a:extLst>
              <a:ext uri="{FF2B5EF4-FFF2-40B4-BE49-F238E27FC236}">
                <a16:creationId xmlns:a16="http://schemas.microsoft.com/office/drawing/2014/main" id="{7165E345-DEB7-4D63-9294-8DFEF681905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03F4B61F-89A2-4424-957C-0AEE4EE3BD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1927" y="1727835"/>
            <a:ext cx="6698673" cy="4531754"/>
          </a:xfrm>
          <a:prstGeom prst="rect">
            <a:avLst/>
          </a:prstGeom>
          <a:noFill/>
          <a:ln>
            <a:noFill/>
          </a:ln>
        </p:spPr>
      </p:pic>
    </p:spTree>
    <p:extLst>
      <p:ext uri="{BB962C8B-B14F-4D97-AF65-F5344CB8AC3E}">
        <p14:creationId xmlns:p14="http://schemas.microsoft.com/office/powerpoint/2010/main" val="2728942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61D3-E96E-4E2C-B1C5-41927B6B8D0F}"/>
              </a:ext>
            </a:extLst>
          </p:cNvPr>
          <p:cNvSpPr>
            <a:spLocks noGrp="1"/>
          </p:cNvSpPr>
          <p:nvPr>
            <p:ph type="title"/>
          </p:nvPr>
        </p:nvSpPr>
        <p:spPr/>
        <p:txBody>
          <a:bodyPr>
            <a:normAutofit/>
          </a:bodyPr>
          <a:lstStyle/>
          <a:p>
            <a:r>
              <a:rPr lang="en-IN" b="1" dirty="0">
                <a:effectLst/>
                <a:latin typeface="Times New Roman" panose="02020603050405020304" pitchFamily="18" charset="0"/>
                <a:ea typeface="Calibri" panose="020F0502020204030204" pitchFamily="34" charset="0"/>
                <a:cs typeface="Times New Roman" panose="02020603050405020304" pitchFamily="18" charset="0"/>
              </a:rPr>
              <a:t>Unique Word:</a:t>
            </a:r>
            <a:endParaRPr lang="en-IN" b="1" dirty="0"/>
          </a:p>
        </p:txBody>
      </p:sp>
      <p:sp>
        <p:nvSpPr>
          <p:cNvPr id="5" name="Content Placeholder 4">
            <a:extLst>
              <a:ext uri="{FF2B5EF4-FFF2-40B4-BE49-F238E27FC236}">
                <a16:creationId xmlns:a16="http://schemas.microsoft.com/office/drawing/2014/main" id="{CF98567A-91DC-4F58-A786-7B5DB026AC18}"/>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B392F00-C72B-4280-B7F7-D0C93C51D3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3491" y="1834197"/>
            <a:ext cx="6688859" cy="4189294"/>
          </a:xfrm>
          <a:prstGeom prst="rect">
            <a:avLst/>
          </a:prstGeom>
          <a:noFill/>
          <a:ln>
            <a:noFill/>
          </a:ln>
        </p:spPr>
      </p:pic>
    </p:spTree>
    <p:extLst>
      <p:ext uri="{BB962C8B-B14F-4D97-AF65-F5344CB8AC3E}">
        <p14:creationId xmlns:p14="http://schemas.microsoft.com/office/powerpoint/2010/main" val="129703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FC36-6E8D-4C73-9ECF-3230C8BCAEA2}"/>
              </a:ext>
            </a:extLst>
          </p:cNvPr>
          <p:cNvSpPr>
            <a:spLocks noGrp="1"/>
          </p:cNvSpPr>
          <p:nvPr>
            <p:ph type="title"/>
          </p:nvPr>
        </p:nvSpPr>
        <p:spPr/>
        <p:txBody>
          <a:bodyPr>
            <a:normAutofit/>
          </a:bodyPr>
          <a:lstStyle/>
          <a:p>
            <a:r>
              <a:rPr lang="en-IN" b="1" dirty="0">
                <a:effectLst/>
                <a:latin typeface="Times New Roman" panose="02020603050405020304" pitchFamily="18" charset="0"/>
                <a:ea typeface="Calibri" panose="020F0502020204030204" pitchFamily="34" charset="0"/>
              </a:rPr>
              <a:t>Unique Word vs Character Length:</a:t>
            </a:r>
            <a:endParaRPr lang="en-IN" b="1" dirty="0"/>
          </a:p>
        </p:txBody>
      </p:sp>
      <p:sp>
        <p:nvSpPr>
          <p:cNvPr id="3" name="Content Placeholder 2">
            <a:extLst>
              <a:ext uri="{FF2B5EF4-FFF2-40B4-BE49-F238E27FC236}">
                <a16:creationId xmlns:a16="http://schemas.microsoft.com/office/drawing/2014/main" id="{D10C918B-ECCD-4F02-9193-80359E305D40}"/>
              </a:ext>
            </a:extLst>
          </p:cNvPr>
          <p:cNvSpPr>
            <a:spLocks noGrp="1"/>
          </p:cNvSpPr>
          <p:nvPr>
            <p:ph idx="1"/>
          </p:nvPr>
        </p:nvSpPr>
        <p:spPr/>
        <p:txBody>
          <a:bodyPr/>
          <a:lstStyle/>
          <a:p>
            <a:endParaRPr lang="en-IN"/>
          </a:p>
        </p:txBody>
      </p:sp>
      <p:pic>
        <p:nvPicPr>
          <p:cNvPr id="7170" name="Picture 2">
            <a:extLst>
              <a:ext uri="{FF2B5EF4-FFF2-40B4-BE49-F238E27FC236}">
                <a16:creationId xmlns:a16="http://schemas.microsoft.com/office/drawing/2014/main" id="{97416405-7B30-431E-8AC3-4B6AE14F5B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983" y="1825625"/>
            <a:ext cx="6785527" cy="4483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897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Word cloud before cleaning:</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894E399-7DC5-448E-A251-695CF2286D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80655" y="1595905"/>
            <a:ext cx="9767454" cy="4944019"/>
          </a:xfrm>
          <a:prstGeom prst="rect">
            <a:avLst/>
          </a:prstGeom>
          <a:noFill/>
          <a:ln>
            <a:noFill/>
          </a:ln>
        </p:spPr>
      </p:pic>
    </p:spTree>
    <p:extLst>
      <p:ext uri="{BB962C8B-B14F-4D97-AF65-F5344CB8AC3E}">
        <p14:creationId xmlns:p14="http://schemas.microsoft.com/office/powerpoint/2010/main" val="811791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Heatmap of type of comments:</a:t>
            </a:r>
            <a:endParaRPr lang="en-IN"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47549928-4790-4947-9CD0-E4BA6E41839A}"/>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B7336CAD-163A-4335-AF8C-4635C7795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627" y="1688090"/>
            <a:ext cx="7897813" cy="448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067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Frequent words:</a:t>
            </a:r>
            <a:endParaRPr lang="en-IN"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DF91BB27-E085-47B2-832F-9EB1F591F70F}"/>
              </a:ext>
            </a:extLst>
          </p:cNvPr>
          <p:cNvSpPr>
            <a:spLocks noGrp="1"/>
          </p:cNvSpPr>
          <p:nvPr>
            <p:ph idx="1"/>
          </p:nvPr>
        </p:nvSpPr>
        <p:spPr/>
        <p:txBody>
          <a:bodyPr/>
          <a:lstStyle/>
          <a:p>
            <a:endParaRPr lang="en-IN"/>
          </a:p>
        </p:txBody>
      </p:sp>
      <p:pic>
        <p:nvPicPr>
          <p:cNvPr id="10242" name="Picture 2">
            <a:extLst>
              <a:ext uri="{FF2B5EF4-FFF2-40B4-BE49-F238E27FC236}">
                <a16:creationId xmlns:a16="http://schemas.microsoft.com/office/drawing/2014/main" id="{00F59B74-5492-4709-89A8-2F6515B68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529" y="1477961"/>
            <a:ext cx="9863137" cy="534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46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Word cloud after cleaning:</a:t>
            </a:r>
            <a:endParaRPr lang="en-IN"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A4B1491-E763-4ACC-8D84-5F4A68A21695}"/>
              </a:ext>
            </a:extLst>
          </p:cNvPr>
          <p:cNvSpPr>
            <a:spLocks noGrp="1"/>
          </p:cNvSpPr>
          <p:nvPr>
            <p:ph idx="1"/>
          </p:nvPr>
        </p:nvSpPr>
        <p:spPr/>
        <p:txBody>
          <a:bodyPr/>
          <a:lstStyle/>
          <a:p>
            <a:endParaRPr lang="en-IN"/>
          </a:p>
        </p:txBody>
      </p:sp>
      <p:pic>
        <p:nvPicPr>
          <p:cNvPr id="11266" name="Picture 2">
            <a:extLst>
              <a:ext uri="{FF2B5EF4-FFF2-40B4-BE49-F238E27FC236}">
                <a16:creationId xmlns:a16="http://schemas.microsoft.com/office/drawing/2014/main" id="{59B04711-08FA-45BD-8C0A-00F242B91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1995054"/>
            <a:ext cx="10123487" cy="449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74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Word cloud for Malignant comments:</a:t>
            </a:r>
            <a:endParaRPr lang="en-IN"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E982E1A-BF8B-4FDD-9A13-A1AD6C36CA26}"/>
              </a:ext>
            </a:extLst>
          </p:cNvPr>
          <p:cNvSpPr>
            <a:spLocks noGrp="1"/>
          </p:cNvSpPr>
          <p:nvPr>
            <p:ph idx="1"/>
          </p:nvPr>
        </p:nvSpPr>
        <p:spPr/>
        <p:txBody>
          <a:bodyPr/>
          <a:lstStyle/>
          <a:p>
            <a:endParaRPr lang="en-IN"/>
          </a:p>
        </p:txBody>
      </p:sp>
      <p:pic>
        <p:nvPicPr>
          <p:cNvPr id="12290" name="Picture 2">
            <a:extLst>
              <a:ext uri="{FF2B5EF4-FFF2-40B4-BE49-F238E27FC236}">
                <a16:creationId xmlns:a16="http://schemas.microsoft.com/office/drawing/2014/main" id="{DFD8CF87-7340-4606-A85B-F1AA8DC48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18" y="1690688"/>
            <a:ext cx="11014364"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273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48CC-2CF3-412E-9A11-76E692CE542D}"/>
              </a:ext>
            </a:extLst>
          </p:cNvPr>
          <p:cNvSpPr>
            <a:spLocks noGrp="1"/>
          </p:cNvSpPr>
          <p:nvPr>
            <p:ph type="title"/>
          </p:nvPr>
        </p:nvSpPr>
        <p:spPr/>
        <p:txBody>
          <a:bodyPr/>
          <a:lstStyle/>
          <a:p>
            <a:r>
              <a:rPr lang="en-IN" sz="4400" b="1" dirty="0">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IN" dirty="0"/>
          </a:p>
        </p:txBody>
      </p:sp>
      <p:sp>
        <p:nvSpPr>
          <p:cNvPr id="3" name="Content Placeholder 2">
            <a:extLst>
              <a:ext uri="{FF2B5EF4-FFF2-40B4-BE49-F238E27FC236}">
                <a16:creationId xmlns:a16="http://schemas.microsoft.com/office/drawing/2014/main" id="{9B5B5DCA-1238-4125-BF57-520B5631B07C}"/>
              </a:ext>
            </a:extLst>
          </p:cNvPr>
          <p:cNvSpPr>
            <a:spLocks noGrp="1"/>
          </p:cNvSpPr>
          <p:nvPr>
            <p:ph idx="1"/>
          </p:nvPr>
        </p:nvSpPr>
        <p:spPr/>
        <p:txBody>
          <a:bodyPr/>
          <a:lstStyle/>
          <a:p>
            <a:pPr algn="just">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cyber era, social media is flooded with cyber bullying and hate comments. There must be an online hate comment predicted model to predict the comment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behaviour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 that it can be controlled and reduced. The main objective is text process the review and perform language text processing thereby predicting the rating with the review text. This can be done using various language processing techniques such as Count Vectorizer and machine learning algorithms</a:t>
            </a:r>
          </a:p>
          <a:p>
            <a:pPr algn="just">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Keywords: Review, Rating, Type of comments, Data cleaning, Count Vectorizer, Naïve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Bayers</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7958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Word cloud for Highly Malignant comments:</a:t>
            </a:r>
            <a:endParaRPr lang="en-IN" b="1" dirty="0">
              <a:latin typeface="Times New Roman" panose="02020603050405020304" pitchFamily="18" charset="0"/>
              <a:cs typeface="Times New Roman" panose="02020603050405020304" pitchFamily="18" charset="0"/>
            </a:endParaRPr>
          </a:p>
        </p:txBody>
      </p:sp>
      <p:pic>
        <p:nvPicPr>
          <p:cNvPr id="17410" name="Picture 2">
            <a:extLst>
              <a:ext uri="{FF2B5EF4-FFF2-40B4-BE49-F238E27FC236}">
                <a16:creationId xmlns:a16="http://schemas.microsoft.com/office/drawing/2014/main" id="{DFED6927-18BD-40B6-A046-1E2F8C4F07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6582" y="1825624"/>
            <a:ext cx="10778836" cy="4903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259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Word cloud for Rude comments:</a:t>
            </a:r>
            <a:endParaRPr lang="en-IN"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E982E1A-BF8B-4FDD-9A13-A1AD6C36CA26}"/>
              </a:ext>
            </a:extLst>
          </p:cNvPr>
          <p:cNvSpPr>
            <a:spLocks noGrp="1"/>
          </p:cNvSpPr>
          <p:nvPr>
            <p:ph idx="1"/>
          </p:nvPr>
        </p:nvSpPr>
        <p:spPr/>
        <p:txBody>
          <a:bodyPr/>
          <a:lstStyle/>
          <a:p>
            <a:endParaRPr lang="en-IN"/>
          </a:p>
        </p:txBody>
      </p:sp>
      <p:pic>
        <p:nvPicPr>
          <p:cNvPr id="16386" name="Picture 2">
            <a:extLst>
              <a:ext uri="{FF2B5EF4-FFF2-40B4-BE49-F238E27FC236}">
                <a16:creationId xmlns:a16="http://schemas.microsoft.com/office/drawing/2014/main" id="{040BDF33-B86C-4624-96E1-D45916532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608326"/>
            <a:ext cx="11353800" cy="456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2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Word cloud for Threat comments:</a:t>
            </a:r>
            <a:endParaRPr lang="en-IN"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E982E1A-BF8B-4FDD-9A13-A1AD6C36CA26}"/>
              </a:ext>
            </a:extLst>
          </p:cNvPr>
          <p:cNvSpPr>
            <a:spLocks noGrp="1"/>
          </p:cNvSpPr>
          <p:nvPr>
            <p:ph idx="1"/>
          </p:nvPr>
        </p:nvSpPr>
        <p:spPr/>
        <p:txBody>
          <a:bodyPr/>
          <a:lstStyle/>
          <a:p>
            <a:endParaRPr lang="en-IN"/>
          </a:p>
        </p:txBody>
      </p:sp>
      <p:pic>
        <p:nvPicPr>
          <p:cNvPr id="15362" name="Picture 2">
            <a:extLst>
              <a:ext uri="{FF2B5EF4-FFF2-40B4-BE49-F238E27FC236}">
                <a16:creationId xmlns:a16="http://schemas.microsoft.com/office/drawing/2014/main" id="{A229F97A-F87A-45C6-9C96-ABE910346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96291"/>
            <a:ext cx="10896600" cy="5018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908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Word cloud for Abuse comments:</a:t>
            </a:r>
            <a:endParaRPr lang="en-IN"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E982E1A-BF8B-4FDD-9A13-A1AD6C36CA26}"/>
              </a:ext>
            </a:extLst>
          </p:cNvPr>
          <p:cNvSpPr>
            <a:spLocks noGrp="1"/>
          </p:cNvSpPr>
          <p:nvPr>
            <p:ph idx="1"/>
          </p:nvPr>
        </p:nvSpPr>
        <p:spPr/>
        <p:txBody>
          <a:bodyPr/>
          <a:lstStyle/>
          <a:p>
            <a:endParaRPr lang="en-IN"/>
          </a:p>
        </p:txBody>
      </p:sp>
      <p:pic>
        <p:nvPicPr>
          <p:cNvPr id="14338" name="Picture 2">
            <a:extLst>
              <a:ext uri="{FF2B5EF4-FFF2-40B4-BE49-F238E27FC236}">
                <a16:creationId xmlns:a16="http://schemas.microsoft.com/office/drawing/2014/main" id="{C273AE0A-83C5-4495-8536-388023E40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218" y="1335361"/>
            <a:ext cx="10231582" cy="517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813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A59D-E199-484F-A0D1-4CA778544365}"/>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Word cloud for Loathe comments:</a:t>
            </a:r>
            <a:endParaRPr lang="en-IN" b="1" dirty="0">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2E93A7A3-8F10-44B3-84A7-BBD9423C1F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0494" y="1506970"/>
            <a:ext cx="9555888" cy="483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841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C7D4-CFB0-4CD0-9550-A67A606D699C}"/>
              </a:ext>
            </a:extLst>
          </p:cNvPr>
          <p:cNvSpPr>
            <a:spLocks noGrp="1"/>
          </p:cNvSpPr>
          <p:nvPr>
            <p:ph type="title"/>
          </p:nvPr>
        </p:nvSpPr>
        <p:spPr/>
        <p:txBody>
          <a:bodyPr>
            <a:normAutofit/>
          </a:bodyPr>
          <a:lstStyle/>
          <a:p>
            <a:r>
              <a:rPr lang="en-IN" b="1" dirty="0">
                <a:effectLst/>
                <a:latin typeface="Times New Roman" panose="02020603050405020304" pitchFamily="18" charset="0"/>
                <a:ea typeface="Calibri" panose="020F0502020204030204" pitchFamily="34" charset="0"/>
              </a:rPr>
              <a:t>Testing of Identified Approaches (Algorithms):</a:t>
            </a:r>
            <a:endParaRPr lang="en-IN" dirty="0"/>
          </a:p>
        </p:txBody>
      </p:sp>
      <p:sp>
        <p:nvSpPr>
          <p:cNvPr id="3" name="Content Placeholder 2">
            <a:extLst>
              <a:ext uri="{FF2B5EF4-FFF2-40B4-BE49-F238E27FC236}">
                <a16:creationId xmlns:a16="http://schemas.microsoft.com/office/drawing/2014/main" id="{10954BA0-DD45-40B3-BB70-3D80A66783EC}"/>
              </a:ext>
            </a:extLst>
          </p:cNvPr>
          <p:cNvSpPr>
            <a:spLocks noGrp="1"/>
          </p:cNvSpPr>
          <p:nvPr>
            <p:ph idx="1"/>
          </p:nvPr>
        </p:nvSpPr>
        <p:spPr/>
        <p:txBody>
          <a:bodyPr/>
          <a:lstStyle/>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Random Forest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Linear SVC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Logistic Regression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Multinomial NB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Bernoulli NB</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LGBM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SGD Classifier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294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5E40-99F2-4A5D-8FEE-A9FE18EEA42A}"/>
              </a:ext>
            </a:extLst>
          </p:cNvPr>
          <p:cNvSpPr>
            <a:spLocks noGrp="1"/>
          </p:cNvSpPr>
          <p:nvPr>
            <p:ph type="title"/>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Malignant comments:</a:t>
            </a:r>
          </a:p>
        </p:txBody>
      </p:sp>
      <p:sp>
        <p:nvSpPr>
          <p:cNvPr id="5" name="Content Placeholder 4">
            <a:extLst>
              <a:ext uri="{FF2B5EF4-FFF2-40B4-BE49-F238E27FC236}">
                <a16:creationId xmlns:a16="http://schemas.microsoft.com/office/drawing/2014/main" id="{66C4D582-4417-4B27-89DA-6AFFE1BE61ED}"/>
              </a:ext>
            </a:extLst>
          </p:cNvPr>
          <p:cNvSpPr>
            <a:spLocks noGrp="1"/>
          </p:cNvSpPr>
          <p:nvPr>
            <p:ph idx="1"/>
          </p:nvPr>
        </p:nvSpPr>
        <p:spPr>
          <a:xfrm>
            <a:off x="838200" y="4264025"/>
            <a:ext cx="10515600" cy="4351338"/>
          </a:xfrm>
        </p:spPr>
        <p:txBody>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11" name="Content Placeholder 2">
            <a:extLst>
              <a:ext uri="{FF2B5EF4-FFF2-40B4-BE49-F238E27FC236}">
                <a16:creationId xmlns:a16="http://schemas.microsoft.com/office/drawing/2014/main" id="{2F0F8E94-84A1-4F57-A11E-BBD35DD7AB30}"/>
              </a:ext>
            </a:extLst>
          </p:cNvPr>
          <p:cNvSpPr txBox="1">
            <a:spLocks/>
          </p:cNvSpPr>
          <p:nvPr/>
        </p:nvSpPr>
        <p:spPr>
          <a:xfrm>
            <a:off x="9675692" y="2906651"/>
            <a:ext cx="3811708" cy="3508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Accuracy Score: 88.7</a:t>
            </a:r>
          </a:p>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IN" dirty="0"/>
          </a:p>
        </p:txBody>
      </p:sp>
      <p:pic>
        <p:nvPicPr>
          <p:cNvPr id="9" name="Picture 8">
            <a:extLst>
              <a:ext uri="{FF2B5EF4-FFF2-40B4-BE49-F238E27FC236}">
                <a16:creationId xmlns:a16="http://schemas.microsoft.com/office/drawing/2014/main" id="{30E1A5E5-C984-40BD-AF98-50523ED6B7D3}"/>
              </a:ext>
            </a:extLst>
          </p:cNvPr>
          <p:cNvPicPr>
            <a:picLocks noChangeAspect="1"/>
          </p:cNvPicPr>
          <p:nvPr/>
        </p:nvPicPr>
        <p:blipFill>
          <a:blip r:embed="rId2"/>
          <a:stretch>
            <a:fillRect/>
          </a:stretch>
        </p:blipFill>
        <p:spPr>
          <a:xfrm>
            <a:off x="838200" y="2593975"/>
            <a:ext cx="5451764" cy="2975552"/>
          </a:xfrm>
          <a:prstGeom prst="rect">
            <a:avLst/>
          </a:prstGeom>
        </p:spPr>
      </p:pic>
      <p:pic>
        <p:nvPicPr>
          <p:cNvPr id="2055" name="Picture 7">
            <a:extLst>
              <a:ext uri="{FF2B5EF4-FFF2-40B4-BE49-F238E27FC236}">
                <a16:creationId xmlns:a16="http://schemas.microsoft.com/office/drawing/2014/main" id="{9CC7CE74-3A4E-4070-8695-B275A04A5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635" y="2021031"/>
            <a:ext cx="5451764" cy="410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88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5E40-99F2-4A5D-8FEE-A9FE18EEA42A}"/>
              </a:ext>
            </a:extLst>
          </p:cNvPr>
          <p:cNvSpPr>
            <a:spLocks noGrp="1"/>
          </p:cNvSpPr>
          <p:nvPr>
            <p:ph type="title"/>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Highly Malignant comments:</a:t>
            </a:r>
          </a:p>
        </p:txBody>
      </p:sp>
      <p:sp>
        <p:nvSpPr>
          <p:cNvPr id="5" name="Content Placeholder 4">
            <a:extLst>
              <a:ext uri="{FF2B5EF4-FFF2-40B4-BE49-F238E27FC236}">
                <a16:creationId xmlns:a16="http://schemas.microsoft.com/office/drawing/2014/main" id="{66C4D582-4417-4B27-89DA-6AFFE1BE61ED}"/>
              </a:ext>
            </a:extLst>
          </p:cNvPr>
          <p:cNvSpPr>
            <a:spLocks noGrp="1"/>
          </p:cNvSpPr>
          <p:nvPr>
            <p:ph idx="1"/>
          </p:nvPr>
        </p:nvSpPr>
        <p:spPr>
          <a:xfrm>
            <a:off x="838200" y="4264025"/>
            <a:ext cx="10515600" cy="4351338"/>
          </a:xfrm>
        </p:spPr>
        <p:txBody>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11" name="Content Placeholder 2">
            <a:extLst>
              <a:ext uri="{FF2B5EF4-FFF2-40B4-BE49-F238E27FC236}">
                <a16:creationId xmlns:a16="http://schemas.microsoft.com/office/drawing/2014/main" id="{2F0F8E94-84A1-4F57-A11E-BBD35DD7AB30}"/>
              </a:ext>
            </a:extLst>
          </p:cNvPr>
          <p:cNvSpPr txBox="1">
            <a:spLocks/>
          </p:cNvSpPr>
          <p:nvPr/>
        </p:nvSpPr>
        <p:spPr>
          <a:xfrm>
            <a:off x="670237" y="1404023"/>
            <a:ext cx="11300089" cy="5088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en-US" sz="18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Accuracy Score: 92.319</a:t>
            </a:r>
          </a:p>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IN" dirty="0"/>
          </a:p>
        </p:txBody>
      </p:sp>
      <p:pic>
        <p:nvPicPr>
          <p:cNvPr id="4" name="Picture 3">
            <a:extLst>
              <a:ext uri="{FF2B5EF4-FFF2-40B4-BE49-F238E27FC236}">
                <a16:creationId xmlns:a16="http://schemas.microsoft.com/office/drawing/2014/main" id="{D558A138-1B47-404B-B015-AA1EA355E5F8}"/>
              </a:ext>
            </a:extLst>
          </p:cNvPr>
          <p:cNvPicPr>
            <a:picLocks noChangeAspect="1"/>
          </p:cNvPicPr>
          <p:nvPr/>
        </p:nvPicPr>
        <p:blipFill>
          <a:blip r:embed="rId2"/>
          <a:stretch>
            <a:fillRect/>
          </a:stretch>
        </p:blipFill>
        <p:spPr>
          <a:xfrm>
            <a:off x="1034759" y="2021031"/>
            <a:ext cx="4645607" cy="3659333"/>
          </a:xfrm>
          <a:prstGeom prst="rect">
            <a:avLst/>
          </a:prstGeom>
        </p:spPr>
      </p:pic>
      <p:pic>
        <p:nvPicPr>
          <p:cNvPr id="7170" name="Picture 2">
            <a:extLst>
              <a:ext uri="{FF2B5EF4-FFF2-40B4-BE49-F238E27FC236}">
                <a16:creationId xmlns:a16="http://schemas.microsoft.com/office/drawing/2014/main" id="{9E3D7B31-BC41-46C4-8C86-1FEF1763F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407" y="2021031"/>
            <a:ext cx="5799659" cy="3659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222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5E40-99F2-4A5D-8FEE-A9FE18EEA42A}"/>
              </a:ext>
            </a:extLst>
          </p:cNvPr>
          <p:cNvSpPr>
            <a:spLocks noGrp="1"/>
          </p:cNvSpPr>
          <p:nvPr>
            <p:ph type="title"/>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Rude comments:</a:t>
            </a:r>
          </a:p>
        </p:txBody>
      </p:sp>
      <p:sp>
        <p:nvSpPr>
          <p:cNvPr id="5" name="Content Placeholder 4">
            <a:extLst>
              <a:ext uri="{FF2B5EF4-FFF2-40B4-BE49-F238E27FC236}">
                <a16:creationId xmlns:a16="http://schemas.microsoft.com/office/drawing/2014/main" id="{66C4D582-4417-4B27-89DA-6AFFE1BE61ED}"/>
              </a:ext>
            </a:extLst>
          </p:cNvPr>
          <p:cNvSpPr>
            <a:spLocks noGrp="1"/>
          </p:cNvSpPr>
          <p:nvPr>
            <p:ph idx="1"/>
          </p:nvPr>
        </p:nvSpPr>
        <p:spPr>
          <a:xfrm>
            <a:off x="838200" y="4264025"/>
            <a:ext cx="10515600" cy="4351338"/>
          </a:xfrm>
        </p:spPr>
        <p:txBody>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11" name="Content Placeholder 2">
            <a:extLst>
              <a:ext uri="{FF2B5EF4-FFF2-40B4-BE49-F238E27FC236}">
                <a16:creationId xmlns:a16="http://schemas.microsoft.com/office/drawing/2014/main" id="{2F0F8E94-84A1-4F57-A11E-BBD35DD7AB30}"/>
              </a:ext>
            </a:extLst>
          </p:cNvPr>
          <p:cNvSpPr txBox="1">
            <a:spLocks/>
          </p:cNvSpPr>
          <p:nvPr/>
        </p:nvSpPr>
        <p:spPr>
          <a:xfrm>
            <a:off x="5902037" y="2738393"/>
            <a:ext cx="7025225" cy="3229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IN" dirty="0"/>
          </a:p>
        </p:txBody>
      </p:sp>
      <p:pic>
        <p:nvPicPr>
          <p:cNvPr id="4" name="Picture 3">
            <a:extLst>
              <a:ext uri="{FF2B5EF4-FFF2-40B4-BE49-F238E27FC236}">
                <a16:creationId xmlns:a16="http://schemas.microsoft.com/office/drawing/2014/main" id="{B88053C2-EE83-4C6B-BECA-6327C3E0F26E}"/>
              </a:ext>
            </a:extLst>
          </p:cNvPr>
          <p:cNvPicPr>
            <a:picLocks noChangeAspect="1"/>
          </p:cNvPicPr>
          <p:nvPr/>
        </p:nvPicPr>
        <p:blipFill>
          <a:blip r:embed="rId2"/>
          <a:stretch>
            <a:fillRect/>
          </a:stretch>
        </p:blipFill>
        <p:spPr>
          <a:xfrm>
            <a:off x="1342171" y="1828077"/>
            <a:ext cx="4559865" cy="3990831"/>
          </a:xfrm>
          <a:prstGeom prst="rect">
            <a:avLst/>
          </a:prstGeom>
        </p:spPr>
      </p:pic>
      <p:pic>
        <p:nvPicPr>
          <p:cNvPr id="6146" name="Picture 2">
            <a:extLst>
              <a:ext uri="{FF2B5EF4-FFF2-40B4-BE49-F238E27FC236}">
                <a16:creationId xmlns:a16="http://schemas.microsoft.com/office/drawing/2014/main" id="{8691A128-C040-405A-A33A-CB500BF13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024" y="1828077"/>
            <a:ext cx="5907747" cy="420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59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5E40-99F2-4A5D-8FEE-A9FE18EEA42A}"/>
              </a:ext>
            </a:extLst>
          </p:cNvPr>
          <p:cNvSpPr>
            <a:spLocks noGrp="1"/>
          </p:cNvSpPr>
          <p:nvPr>
            <p:ph type="title"/>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Threat comments:</a:t>
            </a:r>
          </a:p>
        </p:txBody>
      </p:sp>
      <p:sp>
        <p:nvSpPr>
          <p:cNvPr id="5" name="Content Placeholder 4">
            <a:extLst>
              <a:ext uri="{FF2B5EF4-FFF2-40B4-BE49-F238E27FC236}">
                <a16:creationId xmlns:a16="http://schemas.microsoft.com/office/drawing/2014/main" id="{66C4D582-4417-4B27-89DA-6AFFE1BE61ED}"/>
              </a:ext>
            </a:extLst>
          </p:cNvPr>
          <p:cNvSpPr>
            <a:spLocks noGrp="1"/>
          </p:cNvSpPr>
          <p:nvPr>
            <p:ph idx="1"/>
          </p:nvPr>
        </p:nvSpPr>
        <p:spPr>
          <a:xfrm>
            <a:off x="838200" y="4264025"/>
            <a:ext cx="10515600" cy="4351338"/>
          </a:xfrm>
        </p:spPr>
        <p:txBody>
          <a:bodyPr/>
          <a:lstStyle/>
          <a:p>
            <a:endParaRPr lang="en-US"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6414A92B-1650-4DDE-B0D3-2005B7140C32}"/>
              </a:ext>
            </a:extLst>
          </p:cNvPr>
          <p:cNvPicPr>
            <a:picLocks noChangeAspect="1"/>
          </p:cNvPicPr>
          <p:nvPr/>
        </p:nvPicPr>
        <p:blipFill>
          <a:blip r:embed="rId2"/>
          <a:stretch>
            <a:fillRect/>
          </a:stretch>
        </p:blipFill>
        <p:spPr>
          <a:xfrm>
            <a:off x="1161196" y="2024062"/>
            <a:ext cx="4740840" cy="3988811"/>
          </a:xfrm>
          <a:prstGeom prst="rect">
            <a:avLst/>
          </a:prstGeom>
        </p:spPr>
      </p:pic>
      <p:pic>
        <p:nvPicPr>
          <p:cNvPr id="5124" name="Picture 4">
            <a:extLst>
              <a:ext uri="{FF2B5EF4-FFF2-40B4-BE49-F238E27FC236}">
                <a16:creationId xmlns:a16="http://schemas.microsoft.com/office/drawing/2014/main" id="{8AD1CE1B-D29D-4FD9-BDA8-F98C01077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32192"/>
            <a:ext cx="5898949" cy="4586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36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DBF3D-A415-4C9E-880B-9650CD04EAB2}"/>
              </a:ext>
            </a:extLst>
          </p:cNvPr>
          <p:cNvSpPr>
            <a:spLocks noGrp="1"/>
          </p:cNvSpPr>
          <p:nvPr>
            <p:ph type="title"/>
          </p:nvPr>
        </p:nvSpPr>
        <p:spPr/>
        <p:txBody>
          <a:bodyPr/>
          <a:lstStyle/>
          <a:p>
            <a:r>
              <a:rPr lang="en-IN" sz="4400" b="1" dirty="0">
                <a:effectLst/>
                <a:latin typeface="Times New Roman" panose="02020603050405020304" pitchFamily="18" charset="0"/>
                <a:ea typeface="Calibri" panose="020F0502020204030204" pitchFamily="34" charset="0"/>
                <a:cs typeface="Times New Roman" panose="02020603050405020304" pitchFamily="18" charset="0"/>
              </a:rPr>
              <a:t>The features used in the dataset are:</a:t>
            </a:r>
            <a:endParaRPr lang="en-IN" b="1" dirty="0"/>
          </a:p>
        </p:txBody>
      </p:sp>
      <p:sp>
        <p:nvSpPr>
          <p:cNvPr id="3" name="Content Placeholder 2">
            <a:extLst>
              <a:ext uri="{FF2B5EF4-FFF2-40B4-BE49-F238E27FC236}">
                <a16:creationId xmlns:a16="http://schemas.microsoft.com/office/drawing/2014/main" id="{338C446B-3745-4626-A500-9889B54EDB89}"/>
              </a:ext>
            </a:extLst>
          </p:cNvPr>
          <p:cNvSpPr>
            <a:spLocks noGrp="1"/>
          </p:cNvSpPr>
          <p:nvPr>
            <p:ph idx="1"/>
          </p:nvPr>
        </p:nvSpPr>
        <p:spPr>
          <a:xfrm>
            <a:off x="838200" y="1690688"/>
            <a:ext cx="10515600" cy="4486275"/>
          </a:xfrm>
        </p:spPr>
        <p:txBody>
          <a:bodyPr>
            <a:normAutofit/>
          </a:bodyPr>
          <a:lstStyle/>
          <a:p>
            <a:pPr marL="342900" lvl="0" indent="-342900" algn="just">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Malignant: It is the Label column, which includes values 0 and 1, denoting if the comment is malignant or not.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Highly Malignant: It denotes comments that are highly malignant and hurtful.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Rude: It denotes comments that are very rude and offensive.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Threat: It contains indication of the comments that are giving any threat to someone.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Abuse: It is for comments that are abusive in nature.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Loathe: It describes the comments which are hateful and loathing in nature.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ID: It includes unique Ids associated with each comment text given.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Comment text: This column contains the comments extracted from various social media platforms.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3004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5E40-99F2-4A5D-8FEE-A9FE18EEA42A}"/>
              </a:ext>
            </a:extLst>
          </p:cNvPr>
          <p:cNvSpPr>
            <a:spLocks noGrp="1"/>
          </p:cNvSpPr>
          <p:nvPr>
            <p:ph type="title"/>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Abuse comments:</a:t>
            </a:r>
          </a:p>
        </p:txBody>
      </p:sp>
      <p:sp>
        <p:nvSpPr>
          <p:cNvPr id="5" name="Content Placeholder 4">
            <a:extLst>
              <a:ext uri="{FF2B5EF4-FFF2-40B4-BE49-F238E27FC236}">
                <a16:creationId xmlns:a16="http://schemas.microsoft.com/office/drawing/2014/main" id="{66C4D582-4417-4B27-89DA-6AFFE1BE61ED}"/>
              </a:ext>
            </a:extLst>
          </p:cNvPr>
          <p:cNvSpPr>
            <a:spLocks noGrp="1"/>
          </p:cNvSpPr>
          <p:nvPr>
            <p:ph idx="1"/>
          </p:nvPr>
        </p:nvSpPr>
        <p:spPr>
          <a:xfrm>
            <a:off x="838200" y="4264025"/>
            <a:ext cx="10515600" cy="4351338"/>
          </a:xfrm>
        </p:spPr>
        <p:txBody>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11" name="Content Placeholder 2">
            <a:extLst>
              <a:ext uri="{FF2B5EF4-FFF2-40B4-BE49-F238E27FC236}">
                <a16:creationId xmlns:a16="http://schemas.microsoft.com/office/drawing/2014/main" id="{2F0F8E94-84A1-4F57-A11E-BBD35DD7AB30}"/>
              </a:ext>
            </a:extLst>
          </p:cNvPr>
          <p:cNvSpPr txBox="1">
            <a:spLocks/>
          </p:cNvSpPr>
          <p:nvPr/>
        </p:nvSpPr>
        <p:spPr>
          <a:xfrm>
            <a:off x="9675692" y="2906651"/>
            <a:ext cx="3811708" cy="35083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IN" dirty="0"/>
          </a:p>
        </p:txBody>
      </p:sp>
      <p:pic>
        <p:nvPicPr>
          <p:cNvPr id="4" name="Picture 3">
            <a:extLst>
              <a:ext uri="{FF2B5EF4-FFF2-40B4-BE49-F238E27FC236}">
                <a16:creationId xmlns:a16="http://schemas.microsoft.com/office/drawing/2014/main" id="{F4B3A27E-09F9-4F9C-80C9-A02B48BD33D7}"/>
              </a:ext>
            </a:extLst>
          </p:cNvPr>
          <p:cNvPicPr>
            <a:picLocks noChangeAspect="1"/>
          </p:cNvPicPr>
          <p:nvPr/>
        </p:nvPicPr>
        <p:blipFill>
          <a:blip r:embed="rId2"/>
          <a:stretch>
            <a:fillRect/>
          </a:stretch>
        </p:blipFill>
        <p:spPr>
          <a:xfrm>
            <a:off x="776706" y="1879516"/>
            <a:ext cx="5125329" cy="3911684"/>
          </a:xfrm>
          <a:prstGeom prst="rect">
            <a:avLst/>
          </a:prstGeom>
        </p:spPr>
      </p:pic>
      <p:pic>
        <p:nvPicPr>
          <p:cNvPr id="4098" name="Picture 2">
            <a:extLst>
              <a:ext uri="{FF2B5EF4-FFF2-40B4-BE49-F238E27FC236}">
                <a16:creationId xmlns:a16="http://schemas.microsoft.com/office/drawing/2014/main" id="{5703894D-DA45-4BE3-A642-E374D8611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57357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423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5E40-99F2-4A5D-8FEE-A9FE18EEA42A}"/>
              </a:ext>
            </a:extLst>
          </p:cNvPr>
          <p:cNvSpPr>
            <a:spLocks noGrp="1"/>
          </p:cNvSpPr>
          <p:nvPr>
            <p:ph type="title"/>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Loathe comments:</a:t>
            </a:r>
          </a:p>
        </p:txBody>
      </p:sp>
      <p:sp>
        <p:nvSpPr>
          <p:cNvPr id="5" name="Content Placeholder 4">
            <a:extLst>
              <a:ext uri="{FF2B5EF4-FFF2-40B4-BE49-F238E27FC236}">
                <a16:creationId xmlns:a16="http://schemas.microsoft.com/office/drawing/2014/main" id="{66C4D582-4417-4B27-89DA-6AFFE1BE61ED}"/>
              </a:ext>
            </a:extLst>
          </p:cNvPr>
          <p:cNvSpPr>
            <a:spLocks noGrp="1"/>
          </p:cNvSpPr>
          <p:nvPr>
            <p:ph idx="1"/>
          </p:nvPr>
        </p:nvSpPr>
        <p:spPr>
          <a:xfrm>
            <a:off x="838200" y="4264025"/>
            <a:ext cx="10515600" cy="4351338"/>
          </a:xfrm>
        </p:spPr>
        <p:txBody>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11" name="Content Placeholder 2">
            <a:extLst>
              <a:ext uri="{FF2B5EF4-FFF2-40B4-BE49-F238E27FC236}">
                <a16:creationId xmlns:a16="http://schemas.microsoft.com/office/drawing/2014/main" id="{2F0F8E94-84A1-4F57-A11E-BBD35DD7AB30}"/>
              </a:ext>
            </a:extLst>
          </p:cNvPr>
          <p:cNvSpPr txBox="1">
            <a:spLocks/>
          </p:cNvSpPr>
          <p:nvPr/>
        </p:nvSpPr>
        <p:spPr>
          <a:xfrm>
            <a:off x="725654" y="469019"/>
            <a:ext cx="10628145" cy="6023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IN" dirty="0"/>
          </a:p>
        </p:txBody>
      </p:sp>
      <p:pic>
        <p:nvPicPr>
          <p:cNvPr id="4" name="Picture 3">
            <a:extLst>
              <a:ext uri="{FF2B5EF4-FFF2-40B4-BE49-F238E27FC236}">
                <a16:creationId xmlns:a16="http://schemas.microsoft.com/office/drawing/2014/main" id="{821106FC-7299-41C4-9ADF-6D7B8AE01F1D}"/>
              </a:ext>
            </a:extLst>
          </p:cNvPr>
          <p:cNvPicPr>
            <a:picLocks noChangeAspect="1"/>
          </p:cNvPicPr>
          <p:nvPr/>
        </p:nvPicPr>
        <p:blipFill>
          <a:blip r:embed="rId2"/>
          <a:stretch>
            <a:fillRect/>
          </a:stretch>
        </p:blipFill>
        <p:spPr>
          <a:xfrm>
            <a:off x="838199" y="1977364"/>
            <a:ext cx="5502531" cy="3716854"/>
          </a:xfrm>
          <a:prstGeom prst="rect">
            <a:avLst/>
          </a:prstGeom>
        </p:spPr>
      </p:pic>
      <p:pic>
        <p:nvPicPr>
          <p:cNvPr id="3074" name="Picture 2">
            <a:extLst>
              <a:ext uri="{FF2B5EF4-FFF2-40B4-BE49-F238E27FC236}">
                <a16:creationId xmlns:a16="http://schemas.microsoft.com/office/drawing/2014/main" id="{666373B1-7EFD-4949-B04F-22C0DBB95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30" y="1690688"/>
            <a:ext cx="570347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711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5E40-99F2-4A5D-8FEE-A9FE18EEA42A}"/>
              </a:ext>
            </a:extLst>
          </p:cNvPr>
          <p:cNvSpPr>
            <a:spLocks noGrp="1"/>
          </p:cNvSpPr>
          <p:nvPr>
            <p:ph type="title"/>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Test Data:</a:t>
            </a:r>
          </a:p>
        </p:txBody>
      </p:sp>
      <p:sp>
        <p:nvSpPr>
          <p:cNvPr id="5" name="Content Placeholder 4">
            <a:extLst>
              <a:ext uri="{FF2B5EF4-FFF2-40B4-BE49-F238E27FC236}">
                <a16:creationId xmlns:a16="http://schemas.microsoft.com/office/drawing/2014/main" id="{66C4D582-4417-4B27-89DA-6AFFE1BE61ED}"/>
              </a:ext>
            </a:extLst>
          </p:cNvPr>
          <p:cNvSpPr>
            <a:spLocks noGrp="1"/>
          </p:cNvSpPr>
          <p:nvPr>
            <p:ph idx="1"/>
          </p:nvPr>
        </p:nvSpPr>
        <p:spPr>
          <a:xfrm>
            <a:off x="602673" y="1690688"/>
            <a:ext cx="10515600" cy="4351338"/>
          </a:xfrm>
        </p:spPr>
        <p:txBody>
          <a:bodyPr/>
          <a:lstStyle/>
          <a:p>
            <a:endParaRPr lang="en-US" dirty="0">
              <a:latin typeface="Times New Roman" panose="02020603050405020304" pitchFamily="18" charset="0"/>
              <a:cs typeface="Times New Roman" panose="02020603050405020304" pitchFamily="18" charset="0"/>
            </a:endParaRPr>
          </a:p>
          <a:p>
            <a:endParaRPr lang="en-IN" dirty="0"/>
          </a:p>
        </p:txBody>
      </p:sp>
      <p:sp>
        <p:nvSpPr>
          <p:cNvPr id="11" name="Content Placeholder 2">
            <a:extLst>
              <a:ext uri="{FF2B5EF4-FFF2-40B4-BE49-F238E27FC236}">
                <a16:creationId xmlns:a16="http://schemas.microsoft.com/office/drawing/2014/main" id="{2F0F8E94-84A1-4F57-A11E-BBD35DD7AB30}"/>
              </a:ext>
            </a:extLst>
          </p:cNvPr>
          <p:cNvSpPr txBox="1">
            <a:spLocks/>
          </p:cNvSpPr>
          <p:nvPr/>
        </p:nvSpPr>
        <p:spPr>
          <a:xfrm>
            <a:off x="725654" y="469019"/>
            <a:ext cx="10628145" cy="6023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kumimoji="0" lang="en-US" altLang="en-US" sz="18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eaLnBrk="0" fontAlgn="base" hangingPunct="0">
              <a:lnSpc>
                <a:spcPct val="100000"/>
              </a:lnSpc>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endParaRPr lang="en-IN" dirty="0"/>
          </a:p>
        </p:txBody>
      </p:sp>
      <p:pic>
        <p:nvPicPr>
          <p:cNvPr id="8194" name="Picture 2">
            <a:extLst>
              <a:ext uri="{FF2B5EF4-FFF2-40B4-BE49-F238E27FC236}">
                <a16:creationId xmlns:a16="http://schemas.microsoft.com/office/drawing/2014/main" id="{C7F63A7A-A5D5-4247-836C-35AB0D37A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199"/>
            <a:ext cx="7467600" cy="4142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310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D415-6A82-4709-815A-6FA2DB420CE0}"/>
              </a:ext>
            </a:extLst>
          </p:cNvPr>
          <p:cNvSpPr>
            <a:spLocks noGrp="1"/>
          </p:cNvSpPr>
          <p:nvPr>
            <p:ph type="title"/>
          </p:nvPr>
        </p:nvSpPr>
        <p:spPr/>
        <p:txBody>
          <a:bodyPr>
            <a:normAutofit/>
          </a:bodyPr>
          <a:lstStyle/>
          <a:p>
            <a:r>
              <a:rPr lang="en-IN" sz="4400" b="1" dirty="0">
                <a:effectLst/>
                <a:latin typeface="Times New Roman" panose="02020603050405020304" pitchFamily="18" charset="0"/>
                <a:ea typeface="Calibri" panose="020F0502020204030204" pitchFamily="34" charset="0"/>
                <a:cs typeface="Times New Roman" panose="02020603050405020304" pitchFamily="18" charset="0"/>
              </a:rPr>
              <a:t>Limitations:</a:t>
            </a:r>
            <a:endParaRPr lang="en-IN" dirty="0"/>
          </a:p>
        </p:txBody>
      </p:sp>
      <p:sp>
        <p:nvSpPr>
          <p:cNvPr id="3" name="Content Placeholder 2">
            <a:extLst>
              <a:ext uri="{FF2B5EF4-FFF2-40B4-BE49-F238E27FC236}">
                <a16:creationId xmlns:a16="http://schemas.microsoft.com/office/drawing/2014/main" id="{382A9C9A-ADE3-4842-ABB9-5AE594EED836}"/>
              </a:ext>
            </a:extLst>
          </p:cNvPr>
          <p:cNvSpPr>
            <a:spLocks noGrp="1"/>
          </p:cNvSpPr>
          <p:nvPr>
            <p:ph idx="1"/>
          </p:nvPr>
        </p:nvSpPr>
        <p:spPr/>
        <p:txBody>
          <a:bodyPr/>
          <a:lstStyle/>
          <a:p>
            <a:pPr marL="342900" lvl="0" indent="-342900">
              <a:buFont typeface="Wingdings" panose="05000000000000000000" pitchFamily="2" charset="2"/>
              <a:buChar char=""/>
            </a:pPr>
            <a:r>
              <a:rPr lang="en-IN" sz="1800" dirty="0">
                <a:solidFill>
                  <a:srgbClr val="000000"/>
                </a:solidFill>
                <a:effectLst/>
                <a:latin typeface="Times New Roman" panose="02020603050405020304" pitchFamily="18" charset="0"/>
                <a:ea typeface="Calibri" panose="020F0502020204030204" pitchFamily="34" charset="0"/>
              </a:rPr>
              <a:t>We have not removed all kinds of stopwords as the dataset is huge </a:t>
            </a:r>
          </a:p>
          <a:p>
            <a:pPr marL="342900" lvl="0" indent="-342900">
              <a:buFont typeface="Wingdings" panose="05000000000000000000" pitchFamily="2" charset="2"/>
              <a:buChar char=""/>
            </a:pPr>
            <a:r>
              <a:rPr lang="en-IN" sz="1800" dirty="0">
                <a:solidFill>
                  <a:srgbClr val="000000"/>
                </a:solidFill>
                <a:effectLst/>
                <a:latin typeface="Times New Roman" panose="02020603050405020304" pitchFamily="18" charset="0"/>
                <a:ea typeface="Calibri" panose="020F0502020204030204" pitchFamily="34" charset="0"/>
              </a:rPr>
              <a:t>We have not used stemming as it give less accuracy Limited training model algorithms Only partial data is used for prediction Hemming loss not calculated </a:t>
            </a:r>
          </a:p>
          <a:p>
            <a:pPr marL="342900" lvl="0" indent="-342900" algn="just">
              <a:lnSpc>
                <a:spcPct val="107000"/>
              </a:lnSpc>
              <a:spcAft>
                <a:spcPts val="8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07653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D415-6A82-4709-815A-6FA2DB420CE0}"/>
              </a:ext>
            </a:extLst>
          </p:cNvPr>
          <p:cNvSpPr>
            <a:spLocks noGrp="1"/>
          </p:cNvSpPr>
          <p:nvPr>
            <p:ph type="title"/>
          </p:nvPr>
        </p:nvSpPr>
        <p:spPr/>
        <p:txBody>
          <a:bodyPr>
            <a:normAutofit/>
          </a:bodyPr>
          <a:lstStyle/>
          <a:p>
            <a:r>
              <a:rPr lang="en-IN" sz="4400" b="1" dirty="0">
                <a:effectLst/>
                <a:latin typeface="Times New Roman" panose="02020603050405020304" pitchFamily="18" charset="0"/>
                <a:ea typeface="Calibri" panose="020F0502020204030204" pitchFamily="34" charset="0"/>
                <a:cs typeface="Times New Roman" panose="02020603050405020304" pitchFamily="18" charset="0"/>
              </a:rPr>
              <a:t>Future Work:</a:t>
            </a:r>
            <a:endParaRPr lang="en-IN" dirty="0"/>
          </a:p>
        </p:txBody>
      </p:sp>
      <p:sp>
        <p:nvSpPr>
          <p:cNvPr id="3" name="Content Placeholder 2">
            <a:extLst>
              <a:ext uri="{FF2B5EF4-FFF2-40B4-BE49-F238E27FC236}">
                <a16:creationId xmlns:a16="http://schemas.microsoft.com/office/drawing/2014/main" id="{382A9C9A-ADE3-4842-ABB9-5AE594EED836}"/>
              </a:ext>
            </a:extLst>
          </p:cNvPr>
          <p:cNvSpPr>
            <a:spLocks noGrp="1"/>
          </p:cNvSpPr>
          <p:nvPr>
            <p:ph idx="1"/>
          </p:nvPr>
        </p:nvSpPr>
        <p:spPr/>
        <p:txBody>
          <a:bodyPr/>
          <a:lstStyle/>
          <a:p>
            <a:pPr marL="342900" lvl="0" indent="-342900">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NLP, there are different methods to predict the data, in future we will use transformers,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bert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model to improve the predict the data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During Testing, we have taken only 4 basic classification algorithm, it will be tested different algorithms in future.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 will predict the data for all type of comments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2439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433DA-E000-422A-B263-C61966D00A85}"/>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Data Analysis:</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8449E77-6083-4C4C-8F18-3A278ED138C9}"/>
              </a:ext>
            </a:extLst>
          </p:cNvPr>
          <p:cNvSpPr>
            <a:spLocks noGrp="1"/>
          </p:cNvSpPr>
          <p:nvPr>
            <p:ph idx="1"/>
          </p:nvPr>
        </p:nvSpPr>
        <p:spPr/>
        <p:txBody>
          <a:bodyPr/>
          <a:lstStyle/>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As the task was to figure out whether the data belongs to zero, one, or more than one category out of the six listed above,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first step before working on the problem was to distinguish between multi-label and multi-class classification.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multi-class classification, we have one basic assumption that our data can belong to only one label out of all the labels we have.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multi-label classification, data can belong to more than one label simultaneously.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dataset contains 6 types of comments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They are also present with different combinations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Mostly the dataset has positive comments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Times New Roman" panose="02020603050405020304" pitchFamily="18" charset="0"/>
                <a:ea typeface="Calibri" panose="020F0502020204030204" pitchFamily="34" charset="0"/>
              </a:rPr>
              <a:t>The dataset features are also imbalanced</a:t>
            </a:r>
            <a:endParaRPr lang="en-IN" dirty="0"/>
          </a:p>
        </p:txBody>
      </p:sp>
    </p:spTree>
    <p:extLst>
      <p:ext uri="{BB962C8B-B14F-4D97-AF65-F5344CB8AC3E}">
        <p14:creationId xmlns:p14="http://schemas.microsoft.com/office/powerpoint/2010/main" val="3303270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B4843-F74D-4F21-9A12-6A6AFEDDD237}"/>
              </a:ext>
            </a:extLst>
          </p:cNvPr>
          <p:cNvSpPr>
            <a:spLocks noGrp="1"/>
          </p:cNvSpPr>
          <p:nvPr>
            <p:ph type="title"/>
          </p:nvPr>
        </p:nvSpPr>
        <p:spPr/>
        <p:txBody>
          <a:bodyPr/>
          <a:lstStyle/>
          <a:p>
            <a:r>
              <a:rPr lang="en-US" dirty="0"/>
              <a:t>Cont’d…</a:t>
            </a:r>
            <a:endParaRPr lang="en-IN" dirty="0"/>
          </a:p>
        </p:txBody>
      </p:sp>
      <p:graphicFrame>
        <p:nvGraphicFramePr>
          <p:cNvPr id="4" name="Content Placeholder 3">
            <a:extLst>
              <a:ext uri="{FF2B5EF4-FFF2-40B4-BE49-F238E27FC236}">
                <a16:creationId xmlns:a16="http://schemas.microsoft.com/office/drawing/2014/main" id="{B68FFBC2-E65A-47C7-9E99-4BCD7AC4E556}"/>
              </a:ext>
            </a:extLst>
          </p:cNvPr>
          <p:cNvGraphicFramePr>
            <a:graphicFrameLocks noGrp="1"/>
          </p:cNvGraphicFramePr>
          <p:nvPr>
            <p:ph idx="1"/>
            <p:extLst>
              <p:ext uri="{D42A27DB-BD31-4B8C-83A1-F6EECF244321}">
                <p14:modId xmlns:p14="http://schemas.microsoft.com/office/powerpoint/2010/main" val="555237707"/>
              </p:ext>
            </p:extLst>
          </p:nvPr>
        </p:nvGraphicFramePr>
        <p:xfrm>
          <a:off x="1690256" y="1690688"/>
          <a:ext cx="9663545" cy="3684875"/>
        </p:xfrm>
        <a:graphic>
          <a:graphicData uri="http://schemas.openxmlformats.org/drawingml/2006/table">
            <a:tbl>
              <a:tblPr firstRow="1" firstCol="1" bandRow="1">
                <a:tableStyleId>{5C22544A-7EE6-4342-B048-85BDC9FD1C3A}</a:tableStyleId>
              </a:tblPr>
              <a:tblGrid>
                <a:gridCol w="5185195">
                  <a:extLst>
                    <a:ext uri="{9D8B030D-6E8A-4147-A177-3AD203B41FA5}">
                      <a16:colId xmlns:a16="http://schemas.microsoft.com/office/drawing/2014/main" val="3554041115"/>
                    </a:ext>
                  </a:extLst>
                </a:gridCol>
                <a:gridCol w="2239175">
                  <a:extLst>
                    <a:ext uri="{9D8B030D-6E8A-4147-A177-3AD203B41FA5}">
                      <a16:colId xmlns:a16="http://schemas.microsoft.com/office/drawing/2014/main" val="3915955479"/>
                    </a:ext>
                  </a:extLst>
                </a:gridCol>
                <a:gridCol w="2239175">
                  <a:extLst>
                    <a:ext uri="{9D8B030D-6E8A-4147-A177-3AD203B41FA5}">
                      <a16:colId xmlns:a16="http://schemas.microsoft.com/office/drawing/2014/main" val="1897629404"/>
                    </a:ext>
                  </a:extLst>
                </a:gridCol>
              </a:tblGrid>
              <a:tr h="829280">
                <a:tc>
                  <a:txBody>
                    <a:bodyPr/>
                    <a:lstStyle/>
                    <a:p>
                      <a:pPr marL="457200" algn="ctr">
                        <a:lnSpc>
                          <a:spcPct val="107000"/>
                        </a:lnSpc>
                      </a:pPr>
                      <a:r>
                        <a:rPr lang="en-IN" sz="2000" dirty="0">
                          <a:effectLst/>
                          <a:latin typeface="Times New Roman" panose="02020603050405020304" pitchFamily="18" charset="0"/>
                          <a:cs typeface="Times New Roman" panose="02020603050405020304" pitchFamily="18" charset="0"/>
                        </a:rPr>
                        <a:t>Criteria</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pPr>
                      <a:r>
                        <a:rPr lang="en-IN" sz="2000">
                          <a:effectLst/>
                          <a:latin typeface="Times New Roman" panose="02020603050405020304" pitchFamily="18" charset="0"/>
                          <a:cs typeface="Times New Roman" panose="02020603050405020304" pitchFamily="18" charset="0"/>
                        </a:rPr>
                        <a:t>Toxic Comment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IN" sz="2000" dirty="0">
                          <a:effectLst/>
                          <a:latin typeface="Times New Roman" panose="02020603050405020304" pitchFamily="18" charset="0"/>
                          <a:cs typeface="Times New Roman" panose="02020603050405020304" pitchFamily="18" charset="0"/>
                        </a:rPr>
                        <a:t>Clean comment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7561606"/>
                  </a:ext>
                </a:extLst>
              </a:tr>
              <a:tr h="405263">
                <a:tc>
                  <a:txBody>
                    <a:bodyPr/>
                    <a:lstStyle/>
                    <a:p>
                      <a:pPr marL="457200" algn="ctr">
                        <a:lnSpc>
                          <a:spcPct val="107000"/>
                        </a:lnSpc>
                      </a:pPr>
                      <a:r>
                        <a:rPr lang="en-IN" sz="2000">
                          <a:effectLst/>
                          <a:latin typeface="Times New Roman" panose="02020603050405020304" pitchFamily="18" charset="0"/>
                          <a:cs typeface="Times New Roman" panose="02020603050405020304" pitchFamily="18" charset="0"/>
                        </a:rPr>
                        <a:t>Average comment length</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pPr>
                      <a:r>
                        <a:rPr lang="en-IN" sz="2000">
                          <a:effectLst/>
                          <a:latin typeface="Times New Roman" panose="02020603050405020304" pitchFamily="18" charset="0"/>
                          <a:cs typeface="Times New Roman" panose="02020603050405020304" pitchFamily="18" charset="0"/>
                        </a:rPr>
                        <a:t>303</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IN" sz="2000">
                          <a:effectLst/>
                          <a:latin typeface="Times New Roman" panose="02020603050405020304" pitchFamily="18" charset="0"/>
                          <a:cs typeface="Times New Roman" panose="02020603050405020304" pitchFamily="18" charset="0"/>
                        </a:rPr>
                        <a:t>404</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3281446"/>
                  </a:ext>
                </a:extLst>
              </a:tr>
              <a:tr h="405263">
                <a:tc>
                  <a:txBody>
                    <a:bodyPr/>
                    <a:lstStyle/>
                    <a:p>
                      <a:pPr marL="457200" algn="ctr">
                        <a:lnSpc>
                          <a:spcPct val="107000"/>
                        </a:lnSpc>
                      </a:pPr>
                      <a:r>
                        <a:rPr lang="en-IN" sz="2000" dirty="0">
                          <a:effectLst/>
                          <a:latin typeface="Times New Roman" panose="02020603050405020304" pitchFamily="18" charset="0"/>
                          <a:cs typeface="Times New Roman" panose="02020603050405020304" pitchFamily="18" charset="0"/>
                        </a:rPr>
                        <a:t>Median comment length</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pPr>
                      <a:r>
                        <a:rPr lang="en-IN" sz="2000">
                          <a:effectLst/>
                          <a:latin typeface="Times New Roman" panose="02020603050405020304" pitchFamily="18" charset="0"/>
                          <a:cs typeface="Times New Roman" panose="02020603050405020304" pitchFamily="18" charset="0"/>
                        </a:rPr>
                        <a:t>128</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IN" sz="2000">
                          <a:effectLst/>
                          <a:latin typeface="Times New Roman" panose="02020603050405020304" pitchFamily="18" charset="0"/>
                          <a:cs typeface="Times New Roman" panose="02020603050405020304" pitchFamily="18" charset="0"/>
                        </a:rPr>
                        <a:t>216</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7355123"/>
                  </a:ext>
                </a:extLst>
              </a:tr>
              <a:tr h="829280">
                <a:tc>
                  <a:txBody>
                    <a:bodyPr/>
                    <a:lstStyle/>
                    <a:p>
                      <a:pPr marL="457200" algn="ctr">
                        <a:lnSpc>
                          <a:spcPct val="107000"/>
                        </a:lnSpc>
                      </a:pPr>
                      <a:r>
                        <a:rPr lang="en-IN" sz="2000" dirty="0">
                          <a:effectLst/>
                          <a:latin typeface="Times New Roman" panose="02020603050405020304" pitchFamily="18" charset="0"/>
                          <a:cs typeface="Times New Roman" panose="02020603050405020304" pitchFamily="18" charset="0"/>
                        </a:rPr>
                        <a:t>Percent of capitalized characters in comments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pPr>
                      <a:r>
                        <a:rPr lang="en-IN" sz="2000" dirty="0">
                          <a:effectLst/>
                          <a:latin typeface="Times New Roman" panose="02020603050405020304" pitchFamily="18" charset="0"/>
                          <a:cs typeface="Times New Roman" panose="02020603050405020304" pitchFamily="18" charset="0"/>
                        </a:rPr>
                        <a:t>14</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IN" sz="2000">
                          <a:effectLst/>
                          <a:latin typeface="Times New Roman" panose="02020603050405020304" pitchFamily="18" charset="0"/>
                          <a:cs typeface="Times New Roman" panose="02020603050405020304" pitchFamily="18" charset="0"/>
                        </a:rPr>
                        <a:t>5</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6879720"/>
                  </a:ext>
                </a:extLst>
              </a:tr>
              <a:tr h="405263">
                <a:tc>
                  <a:txBody>
                    <a:bodyPr/>
                    <a:lstStyle/>
                    <a:p>
                      <a:pPr marL="457200" algn="ctr">
                        <a:lnSpc>
                          <a:spcPct val="107000"/>
                        </a:lnSpc>
                      </a:pPr>
                      <a:r>
                        <a:rPr lang="en-IN" sz="2000">
                          <a:effectLst/>
                          <a:latin typeface="Times New Roman" panose="02020603050405020304" pitchFamily="18" charset="0"/>
                          <a:cs typeface="Times New Roman" panose="02020603050405020304" pitchFamily="18" charset="0"/>
                        </a:rPr>
                        <a:t>Average word length in comments</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pPr>
                      <a:r>
                        <a:rPr lang="en-IN" sz="2000" dirty="0">
                          <a:effectLst/>
                          <a:latin typeface="Times New Roman" panose="02020603050405020304" pitchFamily="18" charset="0"/>
                          <a:cs typeface="Times New Roman" panose="02020603050405020304" pitchFamily="18" charset="0"/>
                        </a:rPr>
                        <a:t>4.1</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IN" sz="2000">
                          <a:effectLst/>
                          <a:latin typeface="Times New Roman" panose="02020603050405020304" pitchFamily="18" charset="0"/>
                          <a:cs typeface="Times New Roman" panose="02020603050405020304" pitchFamily="18" charset="0"/>
                        </a:rPr>
                        <a:t>4.4</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956350"/>
                  </a:ext>
                </a:extLst>
              </a:tr>
              <a:tr h="405263">
                <a:tc>
                  <a:txBody>
                    <a:bodyPr/>
                    <a:lstStyle/>
                    <a:p>
                      <a:pPr marL="457200" algn="ctr">
                        <a:lnSpc>
                          <a:spcPct val="107000"/>
                        </a:lnSpc>
                      </a:pPr>
                      <a:r>
                        <a:rPr lang="en-IN" sz="2000">
                          <a:effectLst/>
                          <a:latin typeface="Times New Roman" panose="02020603050405020304" pitchFamily="18" charset="0"/>
                          <a:cs typeface="Times New Roman" panose="02020603050405020304" pitchFamily="18" charset="0"/>
                        </a:rPr>
                        <a:t>Exclamations in comments</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pPr>
                      <a:r>
                        <a:rPr lang="en-IN" sz="2000">
                          <a:effectLst/>
                          <a:latin typeface="Times New Roman" panose="02020603050405020304" pitchFamily="18" charset="0"/>
                          <a:cs typeface="Times New Roman" panose="02020603050405020304" pitchFamily="18" charset="0"/>
                        </a:rPr>
                        <a:t>3.5</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IN" sz="2000" dirty="0">
                          <a:effectLst/>
                          <a:latin typeface="Times New Roman" panose="02020603050405020304" pitchFamily="18" charset="0"/>
                          <a:cs typeface="Times New Roman" panose="02020603050405020304" pitchFamily="18" charset="0"/>
                        </a:rPr>
                        <a:t>0.3</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2882812"/>
                  </a:ext>
                </a:extLst>
              </a:tr>
              <a:tr h="405263">
                <a:tc>
                  <a:txBody>
                    <a:bodyPr/>
                    <a:lstStyle/>
                    <a:p>
                      <a:pPr marL="457200" algn="ctr">
                        <a:lnSpc>
                          <a:spcPct val="107000"/>
                        </a:lnSpc>
                      </a:pPr>
                      <a:r>
                        <a:rPr lang="en-IN" sz="2000" dirty="0">
                          <a:effectLst/>
                          <a:latin typeface="Times New Roman" panose="02020603050405020304" pitchFamily="18" charset="0"/>
                          <a:cs typeface="Times New Roman" panose="02020603050405020304" pitchFamily="18" charset="0"/>
                        </a:rPr>
                        <a:t>questions in comments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pPr>
                      <a:r>
                        <a:rPr lang="en-IN" sz="2000">
                          <a:effectLst/>
                          <a:latin typeface="Times New Roman" panose="02020603050405020304" pitchFamily="18" charset="0"/>
                          <a:cs typeface="Times New Roman" panose="02020603050405020304" pitchFamily="18" charset="0"/>
                        </a:rPr>
                        <a:t>0.60</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800"/>
                        </a:spcAft>
                      </a:pPr>
                      <a:r>
                        <a:rPr lang="en-IN" sz="2000" dirty="0">
                          <a:effectLst/>
                          <a:latin typeface="Times New Roman" panose="02020603050405020304" pitchFamily="18" charset="0"/>
                          <a:cs typeface="Times New Roman" panose="02020603050405020304" pitchFamily="18" charset="0"/>
                        </a:rPr>
                        <a:t>0.40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471718"/>
                  </a:ext>
                </a:extLst>
              </a:tr>
            </a:tbl>
          </a:graphicData>
        </a:graphic>
      </p:graphicFrame>
    </p:spTree>
    <p:extLst>
      <p:ext uri="{BB962C8B-B14F-4D97-AF65-F5344CB8AC3E}">
        <p14:creationId xmlns:p14="http://schemas.microsoft.com/office/powerpoint/2010/main" val="2445600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C5B6-E73B-4184-A2F8-3BFED0217D8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Data Cleaning:</a:t>
            </a:r>
          </a:p>
        </p:txBody>
      </p:sp>
      <p:sp>
        <p:nvSpPr>
          <p:cNvPr id="3" name="Content Placeholder 2">
            <a:extLst>
              <a:ext uri="{FF2B5EF4-FFF2-40B4-BE49-F238E27FC236}">
                <a16:creationId xmlns:a16="http://schemas.microsoft.com/office/drawing/2014/main" id="{1ECDFD2E-616F-4D16-8ED9-EC0845287DAF}"/>
              </a:ext>
            </a:extLst>
          </p:cNvPr>
          <p:cNvSpPr>
            <a:spLocks noGrp="1"/>
          </p:cNvSpPr>
          <p:nvPr>
            <p:ph idx="1"/>
          </p:nvPr>
        </p:nvSpPr>
        <p:spPr/>
        <p:txBody>
          <a:bodyPr>
            <a:normAutofit/>
          </a:bodyPr>
          <a:lstStyle/>
          <a:p>
            <a:pPr marL="342900" lvl="0" indent="-342900" algn="just">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Removing blank spaces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Converting to lower case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Preparation for removal of dots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Updating the list of stop words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Removing words less than 2 letters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IN" dirty="0"/>
          </a:p>
        </p:txBody>
      </p:sp>
    </p:spTree>
    <p:extLst>
      <p:ext uri="{BB962C8B-B14F-4D97-AF65-F5344CB8AC3E}">
        <p14:creationId xmlns:p14="http://schemas.microsoft.com/office/powerpoint/2010/main" val="3270578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3DB6-28AE-4563-BFF8-7975A2F76EBE}"/>
              </a:ext>
            </a:extLst>
          </p:cNvPr>
          <p:cNvSpPr>
            <a:spLocks noGrp="1"/>
          </p:cNvSpPr>
          <p:nvPr>
            <p:ph type="title"/>
          </p:nvPr>
        </p:nvSpPr>
        <p:spPr/>
        <p:txBody>
          <a:bodyPr>
            <a:normAutofit/>
          </a:bodyPr>
          <a:lstStyle/>
          <a:p>
            <a:r>
              <a:rPr lang="en-IN" sz="4400" b="1" dirty="0">
                <a:effectLst/>
                <a:latin typeface="Times New Roman" panose="02020603050405020304" pitchFamily="18" charset="0"/>
                <a:ea typeface="Calibri" panose="020F0502020204030204" pitchFamily="34" charset="0"/>
                <a:cs typeface="Times New Roman" panose="02020603050405020304" pitchFamily="18" charset="0"/>
              </a:rPr>
              <a:t>Hardware and Software Requirements and Tools Used:</a:t>
            </a:r>
            <a:endParaRPr lang="en-IN" dirty="0"/>
          </a:p>
        </p:txBody>
      </p:sp>
      <p:sp>
        <p:nvSpPr>
          <p:cNvPr id="3" name="Content Placeholder 2">
            <a:extLst>
              <a:ext uri="{FF2B5EF4-FFF2-40B4-BE49-F238E27FC236}">
                <a16:creationId xmlns:a16="http://schemas.microsoft.com/office/drawing/2014/main" id="{2090421F-0B10-4B14-8AA2-F7734991B173}"/>
              </a:ext>
            </a:extLst>
          </p:cNvPr>
          <p:cNvSpPr>
            <a:spLocks noGrp="1"/>
          </p:cNvSpPr>
          <p:nvPr>
            <p:ph idx="1"/>
          </p:nvPr>
        </p:nvSpPr>
        <p:spPr/>
        <p:txBody>
          <a:bodyPr/>
          <a:lstStyle/>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Hardware – PC Windows 10, 4 GB 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Software – Google chrome, MS Excel, Python, Selenium webdriver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Libraries – Pandas, NumPy, Matplotlib, Seaborn, sklearn, SciPy. Stats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2" algn="just">
              <a:lnSpc>
                <a:spcPct val="107000"/>
              </a:lnSpc>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Browsing – Google Chrome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2" algn="just">
              <a:lnSpc>
                <a:spcPct val="107000"/>
              </a:lnSpc>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Webscraping – Python, Selenium webdriver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2" algn="just">
              <a:lnSpc>
                <a:spcPct val="107000"/>
              </a:lnSpc>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Data cleaning – Python, Pandas, NumPy &amp; SciPy. Stats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2" algn="just">
              <a:lnSpc>
                <a:spcPct val="107000"/>
              </a:lnSpc>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Data visualization – Matplotlib &amp; Seaborn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lvl="2" algn="just">
              <a:lnSpc>
                <a:spcPct val="107000"/>
              </a:lnSpc>
              <a:spcAft>
                <a:spcPts val="800"/>
              </a:spcAft>
              <a:buFont typeface="Wingdings" panose="05000000000000000000" pitchFamily="2" charset="2"/>
              <a:buChar char="q"/>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Machine </a:t>
            </a:r>
            <a:r>
              <a:rPr lang="en-IN" sz="1000" dirty="0">
                <a:effectLst/>
                <a:latin typeface="Times New Roman" panose="02020603050405020304" pitchFamily="18" charset="0"/>
                <a:ea typeface="Calibri" panose="020F0502020204030204" pitchFamily="34" charset="0"/>
                <a:cs typeface="Times New Roman" panose="02020603050405020304" pitchFamily="18" charset="0"/>
              </a:rPr>
              <a:t>learning – Sklearn</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66943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63CE7-F46D-4EAC-B54B-50F51D2CB942}"/>
              </a:ext>
            </a:extLst>
          </p:cNvPr>
          <p:cNvSpPr>
            <a:spLocks noGrp="1"/>
          </p:cNvSpPr>
          <p:nvPr>
            <p:ph type="title"/>
          </p:nvPr>
        </p:nvSpPr>
        <p:spPr/>
        <p:txBody>
          <a:bodyPr>
            <a:normAutofit/>
          </a:bodyPr>
          <a:lstStyle/>
          <a:p>
            <a:r>
              <a:rPr lang="en-IN" b="1" dirty="0">
                <a:effectLst/>
                <a:latin typeface="Times New Roman" panose="02020603050405020304" pitchFamily="18" charset="0"/>
                <a:ea typeface="Calibri" panose="020F0502020204030204" pitchFamily="34" charset="0"/>
              </a:rPr>
              <a:t>No of words vs Frequency:</a:t>
            </a:r>
            <a:endParaRPr lang="en-IN" b="1" dirty="0"/>
          </a:p>
        </p:txBody>
      </p:sp>
      <p:pic>
        <p:nvPicPr>
          <p:cNvPr id="6" name="Content Placeholder 5">
            <a:extLst>
              <a:ext uri="{FF2B5EF4-FFF2-40B4-BE49-F238E27FC236}">
                <a16:creationId xmlns:a16="http://schemas.microsoft.com/office/drawing/2014/main" id="{BA4CAC98-D8BD-4C9D-893D-0C9191D3B86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2691" y="1579418"/>
            <a:ext cx="5523767" cy="4696691"/>
          </a:xfrm>
          <a:prstGeom prst="rect">
            <a:avLst/>
          </a:prstGeom>
          <a:noFill/>
          <a:ln>
            <a:noFill/>
          </a:ln>
        </p:spPr>
      </p:pic>
    </p:spTree>
    <p:extLst>
      <p:ext uri="{BB962C8B-B14F-4D97-AF65-F5344CB8AC3E}">
        <p14:creationId xmlns:p14="http://schemas.microsoft.com/office/powerpoint/2010/main" val="403979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CDF3-2113-4692-9245-15252B64D7DF}"/>
              </a:ext>
            </a:extLst>
          </p:cNvPr>
          <p:cNvSpPr>
            <a:spLocks noGrp="1"/>
          </p:cNvSpPr>
          <p:nvPr>
            <p:ph type="title"/>
          </p:nvPr>
        </p:nvSpPr>
        <p:spPr/>
        <p:txBody>
          <a:bodyPr>
            <a:normAutofit/>
          </a:bodyPr>
          <a:lstStyle/>
          <a:p>
            <a:r>
              <a:rPr lang="en-IN" b="1" dirty="0">
                <a:effectLst/>
                <a:latin typeface="Times New Roman" panose="02020603050405020304" pitchFamily="18" charset="0"/>
                <a:ea typeface="Calibri" panose="020F0502020204030204" pitchFamily="34" charset="0"/>
                <a:cs typeface="Times New Roman" panose="02020603050405020304" pitchFamily="18" charset="0"/>
              </a:rPr>
              <a:t>Percentage of Ratings:</a:t>
            </a:r>
            <a:endParaRPr lang="en-IN" b="1" dirty="0"/>
          </a:p>
        </p:txBody>
      </p:sp>
      <p:sp>
        <p:nvSpPr>
          <p:cNvPr id="3" name="Content Placeholder 2">
            <a:extLst>
              <a:ext uri="{FF2B5EF4-FFF2-40B4-BE49-F238E27FC236}">
                <a16:creationId xmlns:a16="http://schemas.microsoft.com/office/drawing/2014/main" id="{7FD7953A-B28B-49C0-887F-1D77C57459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4A1AED-D98E-46E4-9B38-2A89B90378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0582" y="1662271"/>
            <a:ext cx="7536873" cy="4678045"/>
          </a:xfrm>
          <a:prstGeom prst="rect">
            <a:avLst/>
          </a:prstGeom>
          <a:noFill/>
          <a:ln>
            <a:noFill/>
          </a:ln>
        </p:spPr>
      </p:pic>
    </p:spTree>
    <p:extLst>
      <p:ext uri="{BB962C8B-B14F-4D97-AF65-F5344CB8AC3E}">
        <p14:creationId xmlns:p14="http://schemas.microsoft.com/office/powerpoint/2010/main" val="4241244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735</Words>
  <Application>Microsoft Office PowerPoint</Application>
  <PresentationFormat>Widescreen</PresentationFormat>
  <Paragraphs>103</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Symbol</vt:lpstr>
      <vt:lpstr>Times New Roman</vt:lpstr>
      <vt:lpstr>Wingdings</vt:lpstr>
      <vt:lpstr>Office Theme</vt:lpstr>
      <vt:lpstr>MALIGNANT COMMENTS CLASSIFICATION </vt:lpstr>
      <vt:lpstr>ABSTRACT:</vt:lpstr>
      <vt:lpstr>The features used in the dataset are:</vt:lpstr>
      <vt:lpstr>Data Analysis:</vt:lpstr>
      <vt:lpstr>Cont’d…</vt:lpstr>
      <vt:lpstr>Data Cleaning:</vt:lpstr>
      <vt:lpstr>Hardware and Software Requirements and Tools Used:</vt:lpstr>
      <vt:lpstr>No of words vs Frequency:</vt:lpstr>
      <vt:lpstr>Percentage of Ratings:</vt:lpstr>
      <vt:lpstr>Character Length:</vt:lpstr>
      <vt:lpstr>Word Length:</vt:lpstr>
      <vt:lpstr>Word Length vs Character Length:</vt:lpstr>
      <vt:lpstr>Unique Word:</vt:lpstr>
      <vt:lpstr>Unique Word vs Character Length:</vt:lpstr>
      <vt:lpstr>Word cloud before cleaning:</vt:lpstr>
      <vt:lpstr>Heatmap of type of comments:</vt:lpstr>
      <vt:lpstr>Frequent words:</vt:lpstr>
      <vt:lpstr>Word cloud after cleaning:</vt:lpstr>
      <vt:lpstr>Word cloud for Malignant comments:</vt:lpstr>
      <vt:lpstr>Word cloud for Highly Malignant comments:</vt:lpstr>
      <vt:lpstr>Word cloud for Rude comments:</vt:lpstr>
      <vt:lpstr>Word cloud for Threat comments:</vt:lpstr>
      <vt:lpstr>Word cloud for Abuse comments:</vt:lpstr>
      <vt:lpstr>Word cloud for Loathe comments:</vt:lpstr>
      <vt:lpstr>Testing of Identified Approaches (Algorithms):</vt:lpstr>
      <vt:lpstr>Malignant comments:</vt:lpstr>
      <vt:lpstr>Highly Malignant comments:</vt:lpstr>
      <vt:lpstr>Rude comments:</vt:lpstr>
      <vt:lpstr>Threat comments:</vt:lpstr>
      <vt:lpstr>Abuse comments:</vt:lpstr>
      <vt:lpstr>Loathe comments:</vt:lpstr>
      <vt:lpstr>Test Data:</vt:lpstr>
      <vt:lpstr>Limitations: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 PROJECT</dc:title>
  <dc:creator>Anish Antony</dc:creator>
  <cp:lastModifiedBy>Anish Antony</cp:lastModifiedBy>
  <cp:revision>6</cp:revision>
  <dcterms:created xsi:type="dcterms:W3CDTF">2022-07-28T21:02:44Z</dcterms:created>
  <dcterms:modified xsi:type="dcterms:W3CDTF">2022-09-26T20:47:18Z</dcterms:modified>
</cp:coreProperties>
</file>